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7"/>
  </p:notesMasterIdLst>
  <p:sldIdLst>
    <p:sldId id="672" r:id="rId4"/>
    <p:sldId id="696" r:id="rId5"/>
    <p:sldId id="713" r:id="rId6"/>
    <p:sldId id="712" r:id="rId7"/>
    <p:sldId id="697" r:id="rId8"/>
    <p:sldId id="714" r:id="rId9"/>
    <p:sldId id="715" r:id="rId10"/>
    <p:sldId id="716" r:id="rId11"/>
    <p:sldId id="708" r:id="rId12"/>
    <p:sldId id="704" r:id="rId13"/>
    <p:sldId id="709" r:id="rId14"/>
    <p:sldId id="701" r:id="rId15"/>
    <p:sldId id="711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713"/>
            <p14:sldId id="712"/>
            <p14:sldId id="697"/>
            <p14:sldId id="714"/>
            <p14:sldId id="715"/>
            <p14:sldId id="716"/>
            <p14:sldId id="708"/>
            <p14:sldId id="704"/>
            <p14:sldId id="709"/>
            <p14:sldId id="701"/>
            <p14:sldId id="711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近期工作汇报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汇报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邱瑞宸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魏海坤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/1/2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15608B-7718-2B62-2789-B2C8759A5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文献阅读</a:t>
            </a:r>
            <a:r>
              <a:rPr lang="en-US" altLang="zh-CN" dirty="0"/>
              <a:t>---</a:t>
            </a:r>
            <a:r>
              <a:rPr lang="zh-CN" altLang="en-US" dirty="0"/>
              <a:t>元器件定位分割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C3069-6DE5-171A-72BF-B09B5C1A2B6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0464AD-B12C-E502-FB37-47460A0AFEDE}"/>
              </a:ext>
            </a:extLst>
          </p:cNvPr>
          <p:cNvSpPr/>
          <p:nvPr/>
        </p:nvSpPr>
        <p:spPr>
          <a:xfrm>
            <a:off x="9290425" y="1796039"/>
            <a:ext cx="2741555" cy="39661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1600" dirty="0"/>
              <a:t>标题：</a:t>
            </a:r>
            <a:r>
              <a:rPr lang="en-US" altLang="zh-CN" sz="1600" dirty="0"/>
              <a:t>Circuit Component Detection in Offline  </a:t>
            </a:r>
            <a:r>
              <a:rPr lang="en-US" altLang="zh-CN" sz="1600" dirty="0" err="1"/>
              <a:t>Handdrawn</a:t>
            </a:r>
            <a:r>
              <a:rPr lang="en-US" altLang="zh-CN" sz="1600" dirty="0"/>
              <a:t> Electrical/Electronic Circuit Diagram</a:t>
            </a:r>
          </a:p>
          <a:p>
            <a:r>
              <a:rPr lang="zh-CN" altLang="en-US" sz="1600" dirty="0"/>
              <a:t>时间：</a:t>
            </a:r>
            <a:r>
              <a:rPr lang="en-US" altLang="zh-CN" sz="1600" dirty="0"/>
              <a:t>2020</a:t>
            </a:r>
            <a:r>
              <a:rPr lang="zh-CN" altLang="en-US" sz="1600" dirty="0"/>
              <a:t>年</a:t>
            </a:r>
            <a:r>
              <a:rPr lang="en-US" altLang="zh-CN" sz="1600" dirty="0"/>
              <a:t>2</a:t>
            </a:r>
            <a:r>
              <a:rPr lang="zh-CN" altLang="en-US" sz="1600" dirty="0"/>
              <a:t>月</a:t>
            </a:r>
            <a:endParaRPr lang="en-US" altLang="zh-CN" sz="1600" dirty="0"/>
          </a:p>
          <a:p>
            <a:r>
              <a:rPr lang="zh-CN" altLang="en-US" sz="1600" dirty="0"/>
              <a:t>会议：</a:t>
            </a:r>
            <a:r>
              <a:rPr lang="it-IT" altLang="zh-CN" sz="1600" dirty="0"/>
              <a:t>2020 IEEE Calcutta Conference (CALCON)</a:t>
            </a:r>
            <a:endParaRPr lang="en-US" altLang="zh-CN" sz="1600" dirty="0"/>
          </a:p>
          <a:p>
            <a:r>
              <a:rPr lang="en-US" altLang="zh-CN" sz="1600" dirty="0"/>
              <a:t>DOI</a:t>
            </a:r>
            <a:r>
              <a:rPr lang="zh-CN" altLang="en-US" sz="1600" dirty="0"/>
              <a:t>：</a:t>
            </a:r>
            <a:r>
              <a:rPr lang="en-US" altLang="zh-CN" sz="1600" dirty="0"/>
              <a:t>10.1109/CALCON49167.2020.9106527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72951D-E597-2B8F-9620-9E67148A564B}"/>
              </a:ext>
            </a:extLst>
          </p:cNvPr>
          <p:cNvSpPr/>
          <p:nvPr/>
        </p:nvSpPr>
        <p:spPr>
          <a:xfrm>
            <a:off x="9876831" y="1272529"/>
            <a:ext cx="1568741" cy="40997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相关文献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B4CDAD-6553-B91F-1E45-67BB1A207CFC}"/>
              </a:ext>
            </a:extLst>
          </p:cNvPr>
          <p:cNvSpPr txBox="1"/>
          <p:nvPr/>
        </p:nvSpPr>
        <p:spPr>
          <a:xfrm>
            <a:off x="660400" y="1226809"/>
            <a:ext cx="4023360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介绍了一种形态学实现电路图元器件定位的方法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使用连通域分析的方法去除噪声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使用了</a:t>
            </a:r>
            <a:r>
              <a:rPr lang="en-US" altLang="zh-CN" dirty="0"/>
              <a:t>Blob</a:t>
            </a:r>
            <a:r>
              <a:rPr lang="zh-CN" altLang="en-US" dirty="0"/>
              <a:t>分析法处理电路图，使的元器件的形态更加鲜明。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使用平滑算法</a:t>
            </a:r>
            <a:r>
              <a:rPr lang="en-US" altLang="zh-CN" dirty="0"/>
              <a:t>RLSA</a:t>
            </a:r>
            <a:r>
              <a:rPr lang="zh-CN" altLang="en-US" dirty="0"/>
              <a:t>去除导线，留下</a:t>
            </a:r>
            <a:r>
              <a:rPr lang="en-US" altLang="zh-CN" dirty="0"/>
              <a:t>Blob</a:t>
            </a:r>
            <a:r>
              <a:rPr lang="zh-CN" altLang="en-US" dirty="0"/>
              <a:t>块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使用连通域分析，得到这些</a:t>
            </a:r>
            <a:r>
              <a:rPr lang="en-US" altLang="zh-CN" dirty="0"/>
              <a:t>Blob</a:t>
            </a:r>
            <a:r>
              <a:rPr lang="zh-CN" altLang="en-US" dirty="0"/>
              <a:t>块的位置。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960A34-9BEF-ACEA-0DA9-4FB7CBF1A53C}"/>
              </a:ext>
            </a:extLst>
          </p:cNvPr>
          <p:cNvGrpSpPr/>
          <p:nvPr/>
        </p:nvGrpSpPr>
        <p:grpSpPr>
          <a:xfrm>
            <a:off x="5070775" y="1287780"/>
            <a:ext cx="4157046" cy="2141220"/>
            <a:chOff x="4078529" y="2797959"/>
            <a:chExt cx="4713164" cy="25665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681106-8CA1-1D4D-2A3C-D47CABE9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8529" y="2797959"/>
              <a:ext cx="4707331" cy="143114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1ABC3A-2415-DF14-F66A-234F95A8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529" y="4165022"/>
              <a:ext cx="4713164" cy="1199458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F69A502-A497-8AF2-65FC-230F482D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27" y="3412331"/>
            <a:ext cx="2061545" cy="30034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84F59A-240D-DAE5-FBA2-83E85925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772" y="5107763"/>
            <a:ext cx="2720340" cy="12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725392-8057-C91C-BD0B-BD18818368B8}"/>
              </a:ext>
            </a:extLst>
          </p:cNvPr>
          <p:cNvSpPr txBox="1"/>
          <p:nvPr/>
        </p:nvSpPr>
        <p:spPr>
          <a:xfrm>
            <a:off x="899160" y="1531620"/>
            <a:ext cx="446532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模板匹配相关的实验，尝试多目标、多尺度和旋转不变性的模板匹配算法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电路图中文字识别算法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标记深度学习所用到的数据集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电路元器件识别相关文献阅读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A2E652-8731-ACD3-ECA2-1960CEDD59CE}"/>
              </a:ext>
            </a:extLst>
          </p:cNvPr>
          <p:cNvGrpSpPr/>
          <p:nvPr/>
        </p:nvGrpSpPr>
        <p:grpSpPr>
          <a:xfrm>
            <a:off x="5888181" y="1166812"/>
            <a:ext cx="5185583" cy="2809443"/>
            <a:chOff x="4349115" y="1166812"/>
            <a:chExt cx="6724650" cy="34575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D70D2D-5119-1CB4-D3CB-91DC7E43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9115" y="1166812"/>
              <a:ext cx="6724650" cy="345757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568DDF2-8C68-40E3-66B4-41AA1517BF7F}"/>
                </a:ext>
              </a:extLst>
            </p:cNvPr>
            <p:cNvSpPr/>
            <p:nvPr/>
          </p:nvSpPr>
          <p:spPr>
            <a:xfrm>
              <a:off x="888301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986C40-CEFE-9210-18F2-8D4C53A3736B}"/>
                </a:ext>
              </a:extLst>
            </p:cNvPr>
            <p:cNvSpPr/>
            <p:nvPr/>
          </p:nvSpPr>
          <p:spPr>
            <a:xfrm>
              <a:off x="9850755" y="3329941"/>
              <a:ext cx="154306" cy="99059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EE764CF-2C69-FE9E-0B49-8AE137B1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94" y="4081080"/>
            <a:ext cx="8181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阅读文献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519516B0-E22D-293A-2667-3DC85370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78850"/>
              </p:ext>
            </p:extLst>
          </p:nvPr>
        </p:nvGraphicFramePr>
        <p:xfrm>
          <a:off x="484697" y="889102"/>
          <a:ext cx="11222605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397">
                  <a:extLst>
                    <a:ext uri="{9D8B030D-6E8A-4147-A177-3AD203B41FA5}">
                      <a16:colId xmlns:a16="http://schemas.microsoft.com/office/drawing/2014/main" val="1576515323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688882078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941093540"/>
                    </a:ext>
                  </a:extLst>
                </a:gridCol>
                <a:gridCol w="4999837">
                  <a:extLst>
                    <a:ext uri="{9D8B030D-6E8A-4147-A177-3AD203B41FA5}">
                      <a16:colId xmlns:a16="http://schemas.microsoft.com/office/drawing/2014/main" val="216324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期刊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基于深度神经网络的电气元件符号识别算法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电力系统及其自动化学报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（中文核心）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目标检测算法，针对电路元器件识别场景作了如下改进：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）对训练数据标签进行聚类来优化训练过程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）构建了新的特征融合网络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）基于数据冗余的图片预处理算法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）改进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NMS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筛选算法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two-stage CNN-based hand-drawn electrical and electronic circuit component recognition system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2021-10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Neural Computing and Applications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设计了一个两步法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网络，用来识别手绘的电路元器件符号。将各种元器件分为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个大类，第一步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先识别大类，第二个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再精确到具体元器件。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9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and Recognition of Electronic Components in Hand-Drawn Circuit Diagrams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ICST Transactions on Scalable Information Systems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形态学分割元器件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分类元器件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77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Hand-Drawn Electrical Circuit Recognition using Object Detection and Node Recognition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2022-5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 Computer Science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深度学习算法对比：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SSD300.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通过节点检测来识别网络的拓扑连接关系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Recognition of symbols and topology in the image of a DC circuit diagram based on contours and skeletons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2021-9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44th International Convention on Information, Communication and Electronic Technology (MIPRO)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开发了一个安卓软件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基于图元结构的形态学图像识别方法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0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Identification of Annotations for Circuit Symbols in Electrical Diagrams of Document Images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Fifth International Conference on Signal and Image Processing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针对于电路原理图上的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技术（可以在预处理阶段去除文字和定位文字）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8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27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后续工作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5CC061-42A5-1B95-5950-10720B2C3D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53256" y="2788920"/>
            <a:ext cx="3982720" cy="1107996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9020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图像检索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919" y="2079250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29570" y="25561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32387" y="1939693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146ED3-D448-A515-FC28-5349C3E9E493}"/>
              </a:ext>
            </a:extLst>
          </p:cNvPr>
          <p:cNvGrpSpPr/>
          <p:nvPr/>
        </p:nvGrpSpPr>
        <p:grpSpPr>
          <a:xfrm>
            <a:off x="6427037" y="3306714"/>
            <a:ext cx="495959" cy="495959"/>
            <a:chOff x="7112947" y="2706714"/>
            <a:chExt cx="495959" cy="495959"/>
          </a:xfrm>
        </p:grpSpPr>
        <p:sp>
          <p:nvSpPr>
            <p:cNvPr id="3" name="íṥļîḓê">
              <a:extLst>
                <a:ext uri="{FF2B5EF4-FFF2-40B4-BE49-F238E27FC236}">
                  <a16:creationId xmlns:a16="http://schemas.microsoft.com/office/drawing/2014/main" id="{63B1F298-1645-2512-8C3A-7BAB2E87047D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4" name="íṥlíḓê">
              <a:extLst>
                <a:ext uri="{FF2B5EF4-FFF2-40B4-BE49-F238E27FC236}">
                  <a16:creationId xmlns:a16="http://schemas.microsoft.com/office/drawing/2014/main" id="{447DF29D-643F-4683-9DB7-6DC3753B3F31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5" name="ïśļiḑé">
              <a:extLst>
                <a:ext uri="{FF2B5EF4-FFF2-40B4-BE49-F238E27FC236}">
                  <a16:creationId xmlns:a16="http://schemas.microsoft.com/office/drawing/2014/main" id="{F504CD14-8182-5F81-571E-4EA2B7AB5A58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C167DE-918C-FA74-BE95-E0A61A649C86}"/>
              </a:ext>
            </a:extLst>
          </p:cNvPr>
          <p:cNvCxnSpPr>
            <a:cxnSpLocks/>
          </p:cNvCxnSpPr>
          <p:nvPr/>
        </p:nvCxnSpPr>
        <p:spPr>
          <a:xfrm>
            <a:off x="7194688" y="378360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0E5C9-7E2E-68A9-CF9F-D2531A56A998}"/>
              </a:ext>
            </a:extLst>
          </p:cNvPr>
          <p:cNvGrpSpPr/>
          <p:nvPr/>
        </p:nvGrpSpPr>
        <p:grpSpPr>
          <a:xfrm>
            <a:off x="7274232" y="3169860"/>
            <a:ext cx="823578" cy="707886"/>
            <a:chOff x="8799490" y="3068244"/>
            <a:chExt cx="823578" cy="707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24F626-A088-DA03-89AC-91944364AD22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BCDEC1-58CF-F327-86F1-A01E6113A964}"/>
                </a:ext>
              </a:extLst>
            </p:cNvPr>
            <p:cNvSpPr txBox="1"/>
            <p:nvPr/>
          </p:nvSpPr>
          <p:spPr>
            <a:xfrm>
              <a:off x="8822844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8B16B8-1764-141E-CA51-1024D37C2916}"/>
              </a:ext>
            </a:extLst>
          </p:cNvPr>
          <p:cNvSpPr txBox="1"/>
          <p:nvPr/>
        </p:nvSpPr>
        <p:spPr>
          <a:xfrm>
            <a:off x="8049550" y="200136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文献调研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34E80-7A3C-B1A8-84A2-ADCFAF4E4E0E}"/>
              </a:ext>
            </a:extLst>
          </p:cNvPr>
          <p:cNvSpPr txBox="1"/>
          <p:nvPr/>
        </p:nvSpPr>
        <p:spPr>
          <a:xfrm>
            <a:off x="8049550" y="321782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近期实验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华为项目介绍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5360514" cy="409972"/>
          </a:xfrm>
        </p:spPr>
        <p:txBody>
          <a:bodyPr/>
          <a:lstStyle/>
          <a:p>
            <a:pPr algn="l"/>
            <a:r>
              <a:rPr lang="zh-CN" altLang="en-US" dirty="0"/>
              <a:t>方向改变：电路图识别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专利图检索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7F7C107-D2E7-B332-F63C-1C13B93E2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3" y="1418787"/>
            <a:ext cx="9650027" cy="53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2655"/>
            <a:ext cx="5326187" cy="402291"/>
          </a:xfrm>
        </p:spPr>
        <p:txBody>
          <a:bodyPr/>
          <a:lstStyle/>
          <a:p>
            <a:pPr algn="l"/>
            <a:r>
              <a:rPr lang="zh-CN" altLang="en-US" dirty="0"/>
              <a:t>项目说明</a:t>
            </a:r>
            <a:r>
              <a:rPr lang="en-US" altLang="zh-CN" dirty="0"/>
              <a:t>---</a:t>
            </a:r>
            <a:r>
              <a:rPr lang="zh-CN" altLang="en-US" dirty="0"/>
              <a:t>电路板检测与故障定位系统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CAE41EB-4ED2-A7A8-8D9B-E19907368D62}"/>
              </a:ext>
            </a:extLst>
          </p:cNvPr>
          <p:cNvGrpSpPr/>
          <p:nvPr/>
        </p:nvGrpSpPr>
        <p:grpSpPr>
          <a:xfrm>
            <a:off x="894983" y="1452849"/>
            <a:ext cx="10485690" cy="5013896"/>
            <a:chOff x="213799" y="1467800"/>
            <a:chExt cx="10485690" cy="5013896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CE06F82-BB8D-0F36-4878-338DFE8DD2C5}"/>
                </a:ext>
              </a:extLst>
            </p:cNvPr>
            <p:cNvGrpSpPr/>
            <p:nvPr/>
          </p:nvGrpSpPr>
          <p:grpSpPr>
            <a:xfrm>
              <a:off x="213799" y="2368027"/>
              <a:ext cx="982143" cy="1186966"/>
              <a:chOff x="213799" y="2368027"/>
              <a:chExt cx="982143" cy="1186966"/>
            </a:xfrm>
          </p:grpSpPr>
          <p:pic>
            <p:nvPicPr>
              <p:cNvPr id="27" name="图形 26" descr="处理器">
                <a:extLst>
                  <a:ext uri="{FF2B5EF4-FFF2-40B4-BE49-F238E27FC236}">
                    <a16:creationId xmlns:a16="http://schemas.microsoft.com/office/drawing/2014/main" id="{51107DFF-9582-F6F2-5B1D-A9861E928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3799" y="2368027"/>
                <a:ext cx="982143" cy="982143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E72B8EF-F187-FA85-7C2D-7B9AA1937CC4}"/>
                  </a:ext>
                </a:extLst>
              </p:cNvPr>
              <p:cNvSpPr/>
              <p:nvPr/>
            </p:nvSpPr>
            <p:spPr>
              <a:xfrm>
                <a:off x="380370" y="3277994"/>
                <a:ext cx="646331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1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信号板</a:t>
                </a:r>
                <a:endParaRPr lang="zh-CN" altLang="en-US" sz="1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E0D4A3C-9C36-1BEE-454A-45BF1F751985}"/>
                </a:ext>
              </a:extLst>
            </p:cNvPr>
            <p:cNvGrpSpPr/>
            <p:nvPr/>
          </p:nvGrpSpPr>
          <p:grpSpPr>
            <a:xfrm>
              <a:off x="704870" y="1467800"/>
              <a:ext cx="9994619" cy="5013896"/>
              <a:chOff x="704870" y="1467800"/>
              <a:chExt cx="9994619" cy="5013896"/>
            </a:xfrm>
          </p:grpSpPr>
          <p:sp>
            <p:nvSpPr>
              <p:cNvPr id="48" name="立方体 47">
                <a:extLst>
                  <a:ext uri="{FF2B5EF4-FFF2-40B4-BE49-F238E27FC236}">
                    <a16:creationId xmlns:a16="http://schemas.microsoft.com/office/drawing/2014/main" id="{11A7E3AB-4E3A-FEDE-E586-4766411E181D}"/>
                  </a:ext>
                </a:extLst>
              </p:cNvPr>
              <p:cNvSpPr/>
              <p:nvPr/>
            </p:nvSpPr>
            <p:spPr>
              <a:xfrm>
                <a:off x="1054293" y="3553845"/>
                <a:ext cx="2989387" cy="2653509"/>
              </a:xfrm>
              <a:prstGeom prst="cub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转接盒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（</a:t>
                </a:r>
                <a:r>
                  <a:rPr lang="en-US" altLang="zh-CN" dirty="0"/>
                  <a:t>CPCI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DCT</a:t>
                </a:r>
                <a:r>
                  <a:rPr lang="zh-CN" altLang="en-US" dirty="0"/>
                  <a:t>）</a:t>
                </a: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7E5DE5F-41AA-8DBA-F823-F2EA3B649E83}"/>
                  </a:ext>
                </a:extLst>
              </p:cNvPr>
              <p:cNvGrpSpPr/>
              <p:nvPr/>
            </p:nvGrpSpPr>
            <p:grpSpPr>
              <a:xfrm>
                <a:off x="3377184" y="1467800"/>
                <a:ext cx="4498848" cy="4715047"/>
                <a:chOff x="3291840" y="1517904"/>
                <a:chExt cx="4498848" cy="4715047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562E51BE-699B-9FA3-6771-DF4E08B5D35F}"/>
                    </a:ext>
                  </a:extLst>
                </p:cNvPr>
                <p:cNvSpPr/>
                <p:nvPr/>
              </p:nvSpPr>
              <p:spPr>
                <a:xfrm>
                  <a:off x="3291840" y="1517904"/>
                  <a:ext cx="4498848" cy="4715047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D085A46-513D-4B1B-9F71-E847B76BABB4}"/>
                    </a:ext>
                  </a:extLst>
                </p:cNvPr>
                <p:cNvSpPr/>
                <p:nvPr/>
              </p:nvSpPr>
              <p:spPr>
                <a:xfrm>
                  <a:off x="4858512" y="1608357"/>
                  <a:ext cx="1280160" cy="305787"/>
                </a:xfrm>
                <a:prstGeom prst="rect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测试台</a:t>
                  </a:r>
                </a:p>
              </p:txBody>
            </p:sp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5A3759DC-3AB2-0DD8-5D25-7EA16EFB35DE}"/>
                    </a:ext>
                  </a:extLst>
                </p:cNvPr>
                <p:cNvSpPr/>
                <p:nvPr/>
              </p:nvSpPr>
              <p:spPr>
                <a:xfrm>
                  <a:off x="3505200" y="2225040"/>
                  <a:ext cx="1591056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数字示波器</a:t>
                  </a:r>
                </a:p>
              </p:txBody>
            </p:sp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C7A86D9C-F7E5-F435-B095-1ABFE3BFA6A9}"/>
                    </a:ext>
                  </a:extLst>
                </p:cNvPr>
                <p:cNvSpPr/>
                <p:nvPr/>
              </p:nvSpPr>
              <p:spPr>
                <a:xfrm>
                  <a:off x="5791200" y="2225040"/>
                  <a:ext cx="1591056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数字万用表</a:t>
                  </a:r>
                </a:p>
              </p:txBody>
            </p:sp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C6D83ADE-F3A4-A718-DB73-748019DF80DC}"/>
                    </a:ext>
                  </a:extLst>
                </p:cNvPr>
                <p:cNvSpPr/>
                <p:nvPr/>
              </p:nvSpPr>
              <p:spPr>
                <a:xfrm>
                  <a:off x="3505200" y="2962525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边界扫描接口</a:t>
                  </a:r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CB47B0FD-8497-91BE-4BC1-7FFF2006FBEC}"/>
                    </a:ext>
                  </a:extLst>
                </p:cNvPr>
                <p:cNvSpPr/>
                <p:nvPr/>
              </p:nvSpPr>
              <p:spPr>
                <a:xfrm>
                  <a:off x="3505200" y="3646694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AC220V</a:t>
                  </a:r>
                  <a:r>
                    <a:rPr lang="zh-CN" altLang="en-US" dirty="0"/>
                    <a:t>输出</a:t>
                  </a:r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693DE942-36F6-6F01-18A9-6F0164C6B9D9}"/>
                    </a:ext>
                  </a:extLst>
                </p:cNvPr>
                <p:cNvSpPr/>
                <p:nvPr/>
              </p:nvSpPr>
              <p:spPr>
                <a:xfrm>
                  <a:off x="3505200" y="4801442"/>
                  <a:ext cx="199948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</a:t>
                  </a:r>
                  <a:r>
                    <a:rPr lang="en-US" altLang="zh-CN" dirty="0"/>
                    <a:t>IO</a:t>
                  </a:r>
                  <a:r>
                    <a:rPr lang="zh-CN" altLang="en-US" dirty="0"/>
                    <a:t>（</a:t>
                  </a:r>
                  <a:r>
                    <a:rPr lang="en-US" altLang="zh-CN" dirty="0"/>
                    <a:t>DIO0-7</a:t>
                  </a:r>
                  <a:r>
                    <a:rPr lang="zh-CN" altLang="en-US" dirty="0"/>
                    <a:t>）</a:t>
                  </a: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2407A3E6-0F7F-2E72-391F-91652AAC34A8}"/>
                    </a:ext>
                  </a:extLst>
                </p:cNvPr>
                <p:cNvSpPr/>
                <p:nvPr/>
              </p:nvSpPr>
              <p:spPr>
                <a:xfrm>
                  <a:off x="3505200" y="5396857"/>
                  <a:ext cx="199948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四通道直流源</a:t>
                  </a:r>
                  <a:r>
                    <a:rPr lang="en-US" altLang="zh-CN" dirty="0"/>
                    <a:t>x2</a:t>
                  </a:r>
                  <a:endParaRPr lang="zh-CN" altLang="en-US" dirty="0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91280AC7-5E43-4E9D-0F3C-C58FD4884CB7}"/>
                    </a:ext>
                  </a:extLst>
                </p:cNvPr>
                <p:cNvSpPr/>
                <p:nvPr/>
              </p:nvSpPr>
              <p:spPr>
                <a:xfrm>
                  <a:off x="6010656" y="2962525"/>
                  <a:ext cx="1146048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电缆接口</a:t>
                  </a: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39BD5A8F-175A-A44B-0B7C-6A433E96FF0E}"/>
                    </a:ext>
                  </a:extLst>
                </p:cNvPr>
                <p:cNvSpPr/>
                <p:nvPr/>
              </p:nvSpPr>
              <p:spPr>
                <a:xfrm>
                  <a:off x="5590032" y="3646694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电子负载（</a:t>
                  </a:r>
                  <a:r>
                    <a:rPr lang="en-US" altLang="zh-CN" dirty="0"/>
                    <a:t>CH1-6</a:t>
                  </a:r>
                  <a:r>
                    <a:rPr lang="zh-CN" altLang="en-US" dirty="0"/>
                    <a:t>）</a:t>
                  </a: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5C37B03-D27F-4839-8271-5C517E416C41}"/>
                    </a:ext>
                  </a:extLst>
                </p:cNvPr>
                <p:cNvSpPr/>
                <p:nvPr/>
              </p:nvSpPr>
              <p:spPr>
                <a:xfrm>
                  <a:off x="3505200" y="4206028"/>
                  <a:ext cx="187147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LAN</a:t>
                  </a:r>
                  <a:r>
                    <a:rPr lang="zh-CN" altLang="en-US" dirty="0"/>
                    <a:t>口、</a:t>
                  </a:r>
                  <a:r>
                    <a:rPr lang="en-US" altLang="zh-CN" dirty="0"/>
                    <a:t>CAN</a:t>
                  </a:r>
                  <a:r>
                    <a:rPr lang="zh-CN" altLang="en-US" dirty="0"/>
                    <a:t>口</a:t>
                  </a:r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E8A9BB5F-1063-AD98-CED7-A5AFAFF09193}"/>
                    </a:ext>
                  </a:extLst>
                </p:cNvPr>
                <p:cNvSpPr/>
                <p:nvPr/>
              </p:nvSpPr>
              <p:spPr>
                <a:xfrm>
                  <a:off x="5590032" y="4206028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数字交流源</a:t>
                  </a: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84E40AFD-2181-04B8-189B-53B01E284E89}"/>
                    </a:ext>
                  </a:extLst>
                </p:cNvPr>
                <p:cNvSpPr/>
                <p:nvPr/>
              </p:nvSpPr>
              <p:spPr>
                <a:xfrm>
                  <a:off x="5590032" y="4801442"/>
                  <a:ext cx="2115312" cy="457466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数字直流源</a:t>
                  </a:r>
                </a:p>
              </p:txBody>
            </p:sp>
          </p:grpSp>
          <p:pic>
            <p:nvPicPr>
              <p:cNvPr id="19" name="图形 18" descr="计算机">
                <a:extLst>
                  <a:ext uri="{FF2B5EF4-FFF2-40B4-BE49-F238E27FC236}">
                    <a16:creationId xmlns:a16="http://schemas.microsoft.com/office/drawing/2014/main" id="{A70ECEE1-06CD-6AAF-0BFC-5AFE88A9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2450" y="4384657"/>
                <a:ext cx="2097039" cy="2097039"/>
              </a:xfrm>
              <a:prstGeom prst="rect">
                <a:avLst/>
              </a:prstGeom>
            </p:spPr>
          </p:pic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D6C9D021-54B1-2E8D-BD91-3ED737DACD8E}"/>
                  </a:ext>
                </a:extLst>
              </p:cNvPr>
              <p:cNvSpPr/>
              <p:nvPr/>
            </p:nvSpPr>
            <p:spPr>
              <a:xfrm>
                <a:off x="1635434" y="3787913"/>
                <a:ext cx="1464382" cy="173653"/>
              </a:xfrm>
              <a:prstGeom prst="parallelogram">
                <a:avLst>
                  <a:gd name="adj" fmla="val 99986"/>
                </a:avLst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>
                <a:extLst>
                  <a:ext uri="{FF2B5EF4-FFF2-40B4-BE49-F238E27FC236}">
                    <a16:creationId xmlns:a16="http://schemas.microsoft.com/office/drawing/2014/main" id="{A12E4886-7038-1C94-2856-6D2B4BDF8736}"/>
                  </a:ext>
                </a:extLst>
              </p:cNvPr>
              <p:cNvSpPr/>
              <p:nvPr/>
            </p:nvSpPr>
            <p:spPr>
              <a:xfrm>
                <a:off x="1752600" y="2458542"/>
                <a:ext cx="1316736" cy="891628"/>
              </a:xfrm>
              <a:prstGeom prst="cube">
                <a:avLst>
                  <a:gd name="adj" fmla="val 8591"/>
                </a:avLst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适配器</a:t>
                </a:r>
                <a:endParaRPr lang="en-US" altLang="zh-CN" sz="1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</a:rPr>
                  <a:t>（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TUA01-18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）</a:t>
                </a:r>
              </a:p>
            </p:txBody>
          </p:sp>
          <p:sp>
            <p:nvSpPr>
              <p:cNvPr id="47" name="箭头: 下 46">
                <a:extLst>
                  <a:ext uri="{FF2B5EF4-FFF2-40B4-BE49-F238E27FC236}">
                    <a16:creationId xmlns:a16="http://schemas.microsoft.com/office/drawing/2014/main" id="{3C420293-2F54-C37D-B50A-D09229D63968}"/>
                  </a:ext>
                </a:extLst>
              </p:cNvPr>
              <p:cNvSpPr/>
              <p:nvPr/>
            </p:nvSpPr>
            <p:spPr>
              <a:xfrm>
                <a:off x="2252812" y="3429000"/>
                <a:ext cx="271143" cy="457281"/>
              </a:xfrm>
              <a:prstGeom prst="downArrow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" name="连接符: 肘形 51">
                <a:extLst>
                  <a:ext uri="{FF2B5EF4-FFF2-40B4-BE49-F238E27FC236}">
                    <a16:creationId xmlns:a16="http://schemas.microsoft.com/office/drawing/2014/main" id="{069068D7-E8D5-0761-3785-F05196A0B227}"/>
                  </a:ext>
                </a:extLst>
              </p:cNvPr>
              <p:cNvCxnSpPr>
                <a:cxnSpLocks/>
                <a:stCxn id="27" idx="0"/>
                <a:endCxn id="46" idx="0"/>
              </p:cNvCxnSpPr>
              <p:nvPr/>
            </p:nvCxnSpPr>
            <p:spPr>
              <a:xfrm rot="16200000" flipH="1">
                <a:off x="1531811" y="1541086"/>
                <a:ext cx="90515" cy="1744397"/>
              </a:xfrm>
              <a:prstGeom prst="bentConnector3">
                <a:avLst>
                  <a:gd name="adj1" fmla="val -252555"/>
                </a:avLst>
              </a:prstGeom>
              <a:ln w="28575"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8BDCE42-5258-D4BC-D124-A3C9C6BFDC11}"/>
                  </a:ext>
                </a:extLst>
              </p:cNvPr>
              <p:cNvGrpSpPr/>
              <p:nvPr/>
            </p:nvGrpSpPr>
            <p:grpSpPr>
              <a:xfrm>
                <a:off x="8668827" y="2210461"/>
                <a:ext cx="982143" cy="1186966"/>
                <a:chOff x="213799" y="2368027"/>
                <a:chExt cx="982143" cy="1186966"/>
              </a:xfrm>
            </p:grpSpPr>
            <p:pic>
              <p:nvPicPr>
                <p:cNvPr id="58" name="图形 57" descr="处理器">
                  <a:extLst>
                    <a:ext uri="{FF2B5EF4-FFF2-40B4-BE49-F238E27FC236}">
                      <a16:creationId xmlns:a16="http://schemas.microsoft.com/office/drawing/2014/main" id="{2CCBBFE1-0B9C-16D2-50A0-33F4BD4E3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799" y="2368027"/>
                  <a:ext cx="982143" cy="982143"/>
                </a:xfrm>
                <a:prstGeom prst="rect">
                  <a:avLst/>
                </a:prstGeom>
              </p:spPr>
            </p:pic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536EBAD-BC00-6AC6-FA1E-F63D4D0F0206}"/>
                    </a:ext>
                  </a:extLst>
                </p:cNvPr>
                <p:cNvSpPr/>
                <p:nvPr/>
              </p:nvSpPr>
              <p:spPr>
                <a:xfrm>
                  <a:off x="380369" y="3277994"/>
                  <a:ext cx="646332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电源板</a:t>
                  </a:r>
                  <a:endParaRPr lang="zh-CN" altLang="en-US" sz="1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cxnSp>
            <p:nvCxnSpPr>
              <p:cNvPr id="67" name="连接符: 肘形 66">
                <a:extLst>
                  <a:ext uri="{FF2B5EF4-FFF2-40B4-BE49-F238E27FC236}">
                    <a16:creationId xmlns:a16="http://schemas.microsoft.com/office/drawing/2014/main" id="{405D9A3B-497F-B51E-49AA-0DC0EFD333A0}"/>
                  </a:ext>
                </a:extLst>
              </p:cNvPr>
              <p:cNvCxnSpPr>
                <a:cxnSpLocks/>
                <a:stCxn id="12" idx="3"/>
                <a:endCxn id="58" idx="0"/>
              </p:cNvCxnSpPr>
              <p:nvPr/>
            </p:nvCxnSpPr>
            <p:spPr>
              <a:xfrm flipV="1">
                <a:off x="7242048" y="2210461"/>
                <a:ext cx="1917851" cy="930693"/>
              </a:xfrm>
              <a:prstGeom prst="bentConnector4">
                <a:avLst>
                  <a:gd name="adj1" fmla="val 58811"/>
                  <a:gd name="adj2" fmla="val 124562"/>
                </a:avLst>
              </a:prstGeom>
              <a:ln w="28575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31A1671D-E20D-0040-6323-4BBC87A34234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7876032" y="5433177"/>
                <a:ext cx="726418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165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9C3B7863-095D-56E2-DDA1-D0CA455C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027171"/>
              </p:ext>
            </p:extLst>
          </p:nvPr>
        </p:nvGraphicFramePr>
        <p:xfrm>
          <a:off x="484697" y="838322"/>
          <a:ext cx="11222605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397">
                  <a:extLst>
                    <a:ext uri="{9D8B030D-6E8A-4147-A177-3AD203B41FA5}">
                      <a16:colId xmlns:a16="http://schemas.microsoft.com/office/drawing/2014/main" val="1576515323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2688882078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941093540"/>
                    </a:ext>
                  </a:extLst>
                </a:gridCol>
                <a:gridCol w="4999837">
                  <a:extLst>
                    <a:ext uri="{9D8B030D-6E8A-4147-A177-3AD203B41FA5}">
                      <a16:colId xmlns:a16="http://schemas.microsoft.com/office/drawing/2014/main" val="216324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期刊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Large scale patent drawing recognition and retrieval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 IEEE/CVF Winter Conference on Applications of Computer Vision (WACV)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为专利技术图检索提供了一些贡献：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）建立了一个大型专利（外观设计）图纸数据集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 Patent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）对比了多种专利图纸检索方法，提出了一个基准模型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PatentNet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）定量比较了传统计算机视觉办法和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的优劣，定性描述了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的效果。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21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Patent Classification by Fine-Tuning BERT Language Model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2020-6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World Patent Information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9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patent classification with convolutional neural networks and word embedding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Scientometrics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）提出了一种基于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和词向量嵌入的专利分类深度学习算法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DeepPatent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）在标准专利分类基准数据集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CLEF - IP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上对算法进行评估，取得了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83.98 %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的分类精度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77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Hand-Drawn Electrical Circuit Recognition using Object Detection and Node Recognition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2022-5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 Computer Science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深度学习算法对比：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SSD300.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通过节点检测来识别网络的拓扑连接关系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Recognition of symbols and topology in the image of a DC circuit diagram based on contours and skeletons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2021-9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44th International Convention on Information, Communication and Electronic Technology (MIPRO)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开发了一个安卓软件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基于图元结构的形态学图像识别方法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0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Identification of Annotations for Circuit Symbols in Electrical Diagrams of Document Images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Fifth International Conference on Signal and Image Processing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针对于电路原理图上的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技术（可以在预处理阶段去除文字和定位文字）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8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测试流程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1651F7-3797-D444-91DB-9C0C6A555F49}"/>
              </a:ext>
            </a:extLst>
          </p:cNvPr>
          <p:cNvGrpSpPr/>
          <p:nvPr/>
        </p:nvGrpSpPr>
        <p:grpSpPr>
          <a:xfrm>
            <a:off x="8227025" y="1046718"/>
            <a:ext cx="2199713" cy="2044844"/>
            <a:chOff x="6227537" y="1059303"/>
            <a:chExt cx="2199713" cy="204484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29920E4-311E-FE37-FEF2-4F69F9B70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537" y="1059303"/>
              <a:ext cx="2199713" cy="2044844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6D86FD-50BD-94C8-362E-527BF4C41001}"/>
                </a:ext>
              </a:extLst>
            </p:cNvPr>
            <p:cNvGrpSpPr/>
            <p:nvPr/>
          </p:nvGrpSpPr>
          <p:grpSpPr>
            <a:xfrm rot="5400000">
              <a:off x="6967095" y="2657165"/>
              <a:ext cx="84051" cy="453390"/>
              <a:chOff x="4003040" y="1691640"/>
              <a:chExt cx="84051" cy="45339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6121DD-C422-07D8-6077-5A16FA4DF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3045" y="1691640"/>
                <a:ext cx="0" cy="45339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41A609E-D816-BF60-F013-14C47703FC8C}"/>
                  </a:ext>
                </a:extLst>
              </p:cNvPr>
              <p:cNvSpPr/>
              <p:nvPr/>
            </p:nvSpPr>
            <p:spPr>
              <a:xfrm>
                <a:off x="4003040" y="1759527"/>
                <a:ext cx="84051" cy="304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73E89EE-1DC1-662D-D8D4-282A0DA8CA1D}"/>
                </a:ext>
              </a:extLst>
            </p:cNvPr>
            <p:cNvGrpSpPr/>
            <p:nvPr/>
          </p:nvGrpSpPr>
          <p:grpSpPr>
            <a:xfrm>
              <a:off x="7205151" y="1511955"/>
              <a:ext cx="122242" cy="329459"/>
              <a:chOff x="6973502" y="987105"/>
              <a:chExt cx="243059" cy="453390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153F5A1F-C157-5756-EF1B-2F2C15A2B86F}"/>
                  </a:ext>
                </a:extLst>
              </p:cNvPr>
              <p:cNvGrpSpPr/>
              <p:nvPr/>
            </p:nvGrpSpPr>
            <p:grpSpPr>
              <a:xfrm>
                <a:off x="6973502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84B4173-934E-3BFE-4398-C0316F728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6E611BB-8DAD-7D2E-9580-4F5B68ABDE29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ED6A3F0-A065-A924-2381-A9E902E5475C}"/>
                  </a:ext>
                </a:extLst>
              </p:cNvPr>
              <p:cNvGrpSpPr/>
              <p:nvPr/>
            </p:nvGrpSpPr>
            <p:grpSpPr>
              <a:xfrm>
                <a:off x="7132510" y="987105"/>
                <a:ext cx="84051" cy="453390"/>
                <a:chOff x="4003040" y="1691640"/>
                <a:chExt cx="84051" cy="453390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62DD1BC3-3E81-1BDA-390D-CB2548F95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045" y="1691640"/>
                  <a:ext cx="0" cy="45339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21733B6-71C4-37D4-DA1F-D6080CADB351}"/>
                    </a:ext>
                  </a:extLst>
                </p:cNvPr>
                <p:cNvSpPr/>
                <p:nvPr/>
              </p:nvSpPr>
              <p:spPr>
                <a:xfrm>
                  <a:off x="4003040" y="1759527"/>
                  <a:ext cx="84051" cy="30480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3024584" y="309723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A27863-7B7A-BD31-ECA9-46C454C77324}"/>
              </a:ext>
            </a:extLst>
          </p:cNvPr>
          <p:cNvSpPr/>
          <p:nvPr/>
        </p:nvSpPr>
        <p:spPr>
          <a:xfrm>
            <a:off x="4294653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ID Test</a:t>
            </a:r>
            <a:endParaRPr lang="zh-CN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82FD44-5EC8-6B87-9D50-E0AAFBDC393A}"/>
              </a:ext>
            </a:extLst>
          </p:cNvPr>
          <p:cNvSpPr/>
          <p:nvPr/>
        </p:nvSpPr>
        <p:spPr>
          <a:xfrm>
            <a:off x="5564722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电缆连接提示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A1B9BB7-979D-3AB1-F600-3BA7382AA59D}"/>
              </a:ext>
            </a:extLst>
          </p:cNvPr>
          <p:cNvSpPr/>
          <p:nvPr/>
        </p:nvSpPr>
        <p:spPr>
          <a:xfrm>
            <a:off x="4294652" y="1828563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6808580" y="309156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406E08-AB31-CD7A-4F22-F2E9E04C0C46}"/>
              </a:ext>
            </a:extLst>
          </p:cNvPr>
          <p:cNvSpPr/>
          <p:nvPr/>
        </p:nvSpPr>
        <p:spPr>
          <a:xfrm>
            <a:off x="4142055" y="2433469"/>
            <a:ext cx="1196338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提示转接盒或适配器错误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3915729" y="3296548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A5438BE-29C8-58AF-113E-906F372BEAD3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5185798" y="3296548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0C6B9F-1DE3-13BE-FF9A-81957810404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455867" y="3296548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5309102-E70E-8FBA-A4E1-8122594440EC}"/>
              </a:ext>
            </a:extLst>
          </p:cNvPr>
          <p:cNvCxnSpPr>
            <a:stCxn id="35" idx="0"/>
            <a:endCxn id="39" idx="2"/>
          </p:cNvCxnSpPr>
          <p:nvPr/>
        </p:nvCxnSpPr>
        <p:spPr>
          <a:xfrm flipH="1" flipV="1">
            <a:off x="4740224" y="2843441"/>
            <a:ext cx="2" cy="24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E2C1F20-69B2-E637-B535-707C68B7B999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V="1">
            <a:off x="4740224" y="2238535"/>
            <a:ext cx="1" cy="1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024584" y="398094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发送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63FA34-4B11-27F0-FF19-093B64E88FED}"/>
              </a:ext>
            </a:extLst>
          </p:cNvPr>
          <p:cNvSpPr/>
          <p:nvPr/>
        </p:nvSpPr>
        <p:spPr>
          <a:xfrm>
            <a:off x="4294653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设置</a:t>
            </a:r>
            <a:r>
              <a:rPr lang="en-US" altLang="zh-CN" sz="1200" dirty="0"/>
              <a:t>DIO</a:t>
            </a:r>
            <a:r>
              <a:rPr lang="zh-CN" altLang="en-US" sz="1200" dirty="0"/>
              <a:t>采集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D9AD80-92DD-36BE-69EF-4CF13B32B476}"/>
              </a:ext>
            </a:extLst>
          </p:cNvPr>
          <p:cNvSpPr/>
          <p:nvPr/>
        </p:nvSpPr>
        <p:spPr>
          <a:xfrm>
            <a:off x="5564722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发送信号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641873-A45A-538F-B379-9DD8248DE4B4}"/>
              </a:ext>
            </a:extLst>
          </p:cNvPr>
          <p:cNvSpPr/>
          <p:nvPr/>
        </p:nvSpPr>
        <p:spPr>
          <a:xfrm>
            <a:off x="6808580" y="397526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采集信号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FC8BD7B-D4A1-91CE-E495-2503180328A6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3915729" y="4180254"/>
            <a:ext cx="378924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4F9848C-0D05-E04D-B232-A4F14078AE59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185798" y="4180254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75DC051-B713-189F-379C-F1BB6E1AF301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6455867" y="4180254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D2C318D-6AFB-218D-8C11-224551E17171}"/>
              </a:ext>
            </a:extLst>
          </p:cNvPr>
          <p:cNvSpPr/>
          <p:nvPr/>
        </p:nvSpPr>
        <p:spPr>
          <a:xfrm>
            <a:off x="3024583" y="4847230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比较信号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0CE60BA-1739-48A5-8AD5-0A3EA2508977}"/>
              </a:ext>
            </a:extLst>
          </p:cNvPr>
          <p:cNvSpPr/>
          <p:nvPr/>
        </p:nvSpPr>
        <p:spPr>
          <a:xfrm>
            <a:off x="4294652" y="4841555"/>
            <a:ext cx="216121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打印信息，比较判断是否跳转到隔离流程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3437737-56B4-6AFF-CE12-EE88DB49F5DD}"/>
              </a:ext>
            </a:extLst>
          </p:cNvPr>
          <p:cNvSpPr/>
          <p:nvPr/>
        </p:nvSpPr>
        <p:spPr>
          <a:xfrm>
            <a:off x="6808580" y="4841555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831ED7B-5465-612B-F686-1CFFEBF0EED6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915728" y="5046541"/>
            <a:ext cx="378924" cy="5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E46D52E-007F-DB8B-23DE-56E9CDAB8784}"/>
              </a:ext>
            </a:extLst>
          </p:cNvPr>
          <p:cNvCxnSpPr>
            <a:stCxn id="58" idx="3"/>
            <a:endCxn id="60" idx="1"/>
          </p:cNvCxnSpPr>
          <p:nvPr/>
        </p:nvCxnSpPr>
        <p:spPr>
          <a:xfrm>
            <a:off x="6455867" y="5046541"/>
            <a:ext cx="35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E6F72A55-AF44-733F-177E-F97176F1B415}"/>
              </a:ext>
            </a:extLst>
          </p:cNvPr>
          <p:cNvCxnSpPr>
            <a:stCxn id="38" idx="2"/>
            <a:endCxn id="50" idx="0"/>
          </p:cNvCxnSpPr>
          <p:nvPr/>
        </p:nvCxnSpPr>
        <p:spPr>
          <a:xfrm rot="5400000">
            <a:off x="5122451" y="1849240"/>
            <a:ext cx="479408" cy="3783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6E13EC0-C230-882A-3C0C-93E33F8F5E40}"/>
              </a:ext>
            </a:extLst>
          </p:cNvPr>
          <p:cNvCxnSpPr>
            <a:stCxn id="53" idx="2"/>
            <a:endCxn id="57" idx="0"/>
          </p:cNvCxnSpPr>
          <p:nvPr/>
        </p:nvCxnSpPr>
        <p:spPr>
          <a:xfrm rot="5400000">
            <a:off x="5131160" y="2724237"/>
            <a:ext cx="461990" cy="3783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标注: 双弯曲线形 70">
            <a:extLst>
              <a:ext uri="{FF2B5EF4-FFF2-40B4-BE49-F238E27FC236}">
                <a16:creationId xmlns:a16="http://schemas.microsoft.com/office/drawing/2014/main" id="{E9A687A9-4867-BCCD-2E8E-01168FF8F072}"/>
              </a:ext>
            </a:extLst>
          </p:cNvPr>
          <p:cNvSpPr/>
          <p:nvPr/>
        </p:nvSpPr>
        <p:spPr>
          <a:xfrm>
            <a:off x="499831" y="2295065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30545"/>
              <a:gd name="adj4" fmla="val 50595"/>
              <a:gd name="adj5" fmla="val 161073"/>
              <a:gd name="adj6" fmla="val 71654"/>
              <a:gd name="adj7" fmla="val 218487"/>
              <a:gd name="adj8" fmla="val 12996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发送所用的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使用哪些通道发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从模式发送、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发送波形的频率</a:t>
            </a:r>
            <a:endParaRPr lang="en-US" altLang="zh-CN" sz="1000" dirty="0"/>
          </a:p>
          <a:p>
            <a:pPr algn="ctr"/>
            <a:r>
              <a:rPr lang="zh-CN" altLang="en-US" sz="1000" dirty="0"/>
              <a:t>发送波形文件的路径</a:t>
            </a:r>
          </a:p>
        </p:txBody>
      </p:sp>
      <p:sp>
        <p:nvSpPr>
          <p:cNvPr id="72" name="标注: 双弯曲线形 71">
            <a:extLst>
              <a:ext uri="{FF2B5EF4-FFF2-40B4-BE49-F238E27FC236}">
                <a16:creationId xmlns:a16="http://schemas.microsoft.com/office/drawing/2014/main" id="{AA0515E3-AD1F-CE77-9F18-F4AEA92EB4ED}"/>
              </a:ext>
            </a:extLst>
          </p:cNvPr>
          <p:cNvSpPr/>
          <p:nvPr/>
        </p:nvSpPr>
        <p:spPr>
          <a:xfrm>
            <a:off x="247185" y="4036742"/>
            <a:ext cx="1939495" cy="865399"/>
          </a:xfrm>
          <a:prstGeom prst="borderCallout3">
            <a:avLst>
              <a:gd name="adj1" fmla="val 50182"/>
              <a:gd name="adj2" fmla="val 99789"/>
              <a:gd name="adj3" fmla="val 60808"/>
              <a:gd name="adj4" fmla="val 117228"/>
              <a:gd name="adj5" fmla="val 60342"/>
              <a:gd name="adj6" fmla="val 135459"/>
              <a:gd name="adj7" fmla="val 41679"/>
              <a:gd name="adj8" fmla="val 23211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采集所用的</a:t>
            </a:r>
            <a:r>
              <a:rPr lang="en-US" altLang="zh-CN" sz="1000" dirty="0"/>
              <a:t>DIO</a:t>
            </a:r>
            <a:r>
              <a:rPr lang="zh-CN" altLang="en-US" sz="1000" dirty="0"/>
              <a:t>模块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使用哪些通道采集</a:t>
            </a:r>
            <a:endParaRPr lang="en-US" altLang="zh-CN" sz="1000" dirty="0"/>
          </a:p>
          <a:p>
            <a:pPr algn="ctr"/>
            <a:r>
              <a:rPr lang="zh-CN" altLang="en-US" sz="1000" dirty="0"/>
              <a:t>使用主</a:t>
            </a:r>
            <a:r>
              <a:rPr lang="en-US" altLang="zh-CN" sz="1000" dirty="0"/>
              <a:t>\</a:t>
            </a:r>
            <a:r>
              <a:rPr lang="zh-CN" altLang="en-US" sz="1000" dirty="0"/>
              <a:t>从模式采集、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采集的触发模式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采集波形存储的路径</a:t>
            </a:r>
          </a:p>
        </p:txBody>
      </p:sp>
      <p:sp>
        <p:nvSpPr>
          <p:cNvPr id="73" name="标注: 双弯曲线形 72">
            <a:extLst>
              <a:ext uri="{FF2B5EF4-FFF2-40B4-BE49-F238E27FC236}">
                <a16:creationId xmlns:a16="http://schemas.microsoft.com/office/drawing/2014/main" id="{D7AA694B-7633-7276-6E11-D8B26755A45C}"/>
              </a:ext>
            </a:extLst>
          </p:cNvPr>
          <p:cNvSpPr/>
          <p:nvPr/>
        </p:nvSpPr>
        <p:spPr>
          <a:xfrm>
            <a:off x="8314861" y="3757931"/>
            <a:ext cx="1939495" cy="865399"/>
          </a:xfrm>
          <a:prstGeom prst="borderCallout3">
            <a:avLst>
              <a:gd name="adj1" fmla="val 99491"/>
              <a:gd name="adj2" fmla="val 45414"/>
              <a:gd name="adj3" fmla="val 116457"/>
              <a:gd name="adj4" fmla="val 27965"/>
              <a:gd name="adj5" fmla="val 112468"/>
              <a:gd name="adj6" fmla="val -57527"/>
              <a:gd name="adj7" fmla="val 129027"/>
              <a:gd name="adj8" fmla="val -96969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最大值、最小值、测试结果、测试项名称、跳转到的隔离流程的名称</a:t>
            </a:r>
          </a:p>
        </p:txBody>
      </p:sp>
      <p:sp>
        <p:nvSpPr>
          <p:cNvPr id="74" name="标注: 双弯曲线形 73">
            <a:extLst>
              <a:ext uri="{FF2B5EF4-FFF2-40B4-BE49-F238E27FC236}">
                <a16:creationId xmlns:a16="http://schemas.microsoft.com/office/drawing/2014/main" id="{CE79FD4C-5783-185A-B61F-FAE41F11A3EE}"/>
              </a:ext>
            </a:extLst>
          </p:cNvPr>
          <p:cNvSpPr/>
          <p:nvPr/>
        </p:nvSpPr>
        <p:spPr>
          <a:xfrm>
            <a:off x="4156505" y="5555011"/>
            <a:ext cx="1939495" cy="865399"/>
          </a:xfrm>
          <a:prstGeom prst="borderCallout3">
            <a:avLst>
              <a:gd name="adj1" fmla="val 50886"/>
              <a:gd name="adj2" fmla="val 468"/>
              <a:gd name="adj3" fmla="val 42494"/>
              <a:gd name="adj4" fmla="val -19181"/>
              <a:gd name="adj5" fmla="val 6101"/>
              <a:gd name="adj6" fmla="val -32697"/>
              <a:gd name="adj7" fmla="val -32988"/>
              <a:gd name="adj8" fmla="val -3630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标准波形文件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采集到的波形文件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0</a:t>
            </a:r>
            <a:r>
              <a:rPr lang="zh-CN" altLang="en-US" sz="1000" dirty="0"/>
              <a:t>：比对成功</a:t>
            </a:r>
            <a:endParaRPr lang="en-US" altLang="zh-CN" sz="1000" dirty="0"/>
          </a:p>
          <a:p>
            <a:pPr algn="ctr"/>
            <a:r>
              <a:rPr lang="zh-CN" altLang="en-US" sz="1000" dirty="0"/>
              <a:t>输出</a:t>
            </a:r>
            <a:r>
              <a:rPr lang="en-US" altLang="zh-CN" sz="1000" dirty="0"/>
              <a:t>1</a:t>
            </a:r>
            <a:r>
              <a:rPr lang="zh-CN" altLang="en-US" sz="1000" dirty="0"/>
              <a:t>：比对失败</a:t>
            </a:r>
          </a:p>
        </p:txBody>
      </p:sp>
    </p:spTree>
    <p:extLst>
      <p:ext uri="{BB962C8B-B14F-4D97-AF65-F5344CB8AC3E}">
        <p14:creationId xmlns:p14="http://schemas.microsoft.com/office/powerpoint/2010/main" val="417627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信号模块</a:t>
            </a:r>
            <a:r>
              <a:rPr lang="en-US" altLang="zh-CN" dirty="0"/>
              <a:t>---</a:t>
            </a:r>
            <a:r>
              <a:rPr lang="zh-CN" altLang="en-US" dirty="0"/>
              <a:t>隔离流程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05B6B94-461B-8EAE-2B09-CD0FE0702EC4}"/>
              </a:ext>
            </a:extLst>
          </p:cNvPr>
          <p:cNvSpPr/>
          <p:nvPr/>
        </p:nvSpPr>
        <p:spPr>
          <a:xfrm>
            <a:off x="660400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初始化仪器句柄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E6DEBC-6005-6E69-5381-524BF5E20CCF}"/>
              </a:ext>
            </a:extLst>
          </p:cNvPr>
          <p:cNvSpPr/>
          <p:nvPr/>
        </p:nvSpPr>
        <p:spPr>
          <a:xfrm>
            <a:off x="1930469" y="3011826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上电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40B405B-80F8-0719-174F-D79A82EDF1F8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1551545" y="3216812"/>
            <a:ext cx="37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EFD6B01-C6E0-F52A-6203-715AE88214A6}"/>
              </a:ext>
            </a:extLst>
          </p:cNvPr>
          <p:cNvSpPr/>
          <p:nvPr/>
        </p:nvSpPr>
        <p:spPr>
          <a:xfrm>
            <a:off x="3200537" y="300615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FA5D55-BA70-3E23-2FAB-454877E5B8C3}"/>
              </a:ext>
            </a:extLst>
          </p:cNvPr>
          <p:cNvSpPr txBox="1"/>
          <p:nvPr/>
        </p:nvSpPr>
        <p:spPr>
          <a:xfrm>
            <a:off x="486968" y="1705878"/>
            <a:ext cx="7834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边界扫描测试：在芯片的每个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I/ O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脚附加一个边界扫描单元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(BSC ,boundary scan cell)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主要是由寄存器组成的。每个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BSC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有两个数据通道 ：一个是测试数据通道，测试数据输入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TDI (test data input)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、测试数据输出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TDO(test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；另一个是正常数据通道，正常数据输入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NDI( normal data input 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、正常数据输出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NDO (normal data output)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sz="14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7F0734-B86F-F75C-6C99-AA13B13C6BD6}"/>
              </a:ext>
            </a:extLst>
          </p:cNvPr>
          <p:cNvCxnSpPr>
            <a:stCxn id="38" idx="3"/>
            <a:endCxn id="50" idx="1"/>
          </p:cNvCxnSpPr>
          <p:nvPr/>
        </p:nvCxnSpPr>
        <p:spPr>
          <a:xfrm flipV="1">
            <a:off x="2821614" y="3211138"/>
            <a:ext cx="378923" cy="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684DB7C-8D6C-0E15-A7B6-6D32DCAB79BC}"/>
              </a:ext>
            </a:extLst>
          </p:cNvPr>
          <p:cNvGrpSpPr/>
          <p:nvPr/>
        </p:nvGrpSpPr>
        <p:grpSpPr>
          <a:xfrm>
            <a:off x="7891026" y="2659985"/>
            <a:ext cx="982143" cy="1269996"/>
            <a:chOff x="7379603" y="2078756"/>
            <a:chExt cx="982143" cy="1269996"/>
          </a:xfrm>
        </p:grpSpPr>
        <p:pic>
          <p:nvPicPr>
            <p:cNvPr id="14" name="图形 13" descr="处理器">
              <a:extLst>
                <a:ext uri="{FF2B5EF4-FFF2-40B4-BE49-F238E27FC236}">
                  <a16:creationId xmlns:a16="http://schemas.microsoft.com/office/drawing/2014/main" id="{68992DA2-880F-0496-3EC3-3CD0D637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0FED12-5083-9DF4-7664-C80D9BED5455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360367-2F97-18AC-1B45-15DAA7CCAD83}"/>
              </a:ext>
            </a:extLst>
          </p:cNvPr>
          <p:cNvGrpSpPr/>
          <p:nvPr/>
        </p:nvGrpSpPr>
        <p:grpSpPr>
          <a:xfrm>
            <a:off x="9666242" y="2659985"/>
            <a:ext cx="982143" cy="1269996"/>
            <a:chOff x="8667308" y="2078756"/>
            <a:chExt cx="982143" cy="1269996"/>
          </a:xfrm>
        </p:grpSpPr>
        <p:pic>
          <p:nvPicPr>
            <p:cNvPr id="17" name="图形 16" descr="处理器">
              <a:extLst>
                <a:ext uri="{FF2B5EF4-FFF2-40B4-BE49-F238E27FC236}">
                  <a16:creationId xmlns:a16="http://schemas.microsoft.com/office/drawing/2014/main" id="{FC4B02A0-670A-D388-0E92-4C4F9973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521D25-1A32-14AB-A4A5-A6118B27F1A3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D2</a:t>
              </a:r>
              <a:endParaRPr lang="zh-CN" altLang="en-US" dirty="0"/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E8580A1-63C8-6C33-C083-39F957743408}"/>
              </a:ext>
            </a:extLst>
          </p:cNvPr>
          <p:cNvCxnSpPr>
            <a:endCxn id="14" idx="1"/>
          </p:cNvCxnSpPr>
          <p:nvPr/>
        </p:nvCxnSpPr>
        <p:spPr>
          <a:xfrm>
            <a:off x="7255123" y="3151056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129268B-3C62-7485-DEBA-F55A71243321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8873169" y="3151057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DFAC07F-42CD-8415-6ACE-CFA7FB71CF17}"/>
              </a:ext>
            </a:extLst>
          </p:cNvPr>
          <p:cNvCxnSpPr>
            <a:stCxn id="17" idx="3"/>
          </p:cNvCxnSpPr>
          <p:nvPr/>
        </p:nvCxnSpPr>
        <p:spPr>
          <a:xfrm flipV="1">
            <a:off x="10648385" y="3151056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174B018-20B2-8983-1C6C-DAA92C115FF2}"/>
              </a:ext>
            </a:extLst>
          </p:cNvPr>
          <p:cNvSpPr/>
          <p:nvPr/>
        </p:nvSpPr>
        <p:spPr>
          <a:xfrm>
            <a:off x="4470605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C986F3C-E1F8-6D72-8DCA-A17733454970}"/>
              </a:ext>
            </a:extLst>
          </p:cNvPr>
          <p:cNvCxnSpPr>
            <a:stCxn id="50" idx="3"/>
            <a:endCxn id="61" idx="1"/>
          </p:cNvCxnSpPr>
          <p:nvPr/>
        </p:nvCxnSpPr>
        <p:spPr>
          <a:xfrm flipV="1">
            <a:off x="4091682" y="3204058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3861DA3-6012-B9E0-C9BB-5B18FB32F57B}"/>
              </a:ext>
            </a:extLst>
          </p:cNvPr>
          <p:cNvSpPr txBox="1"/>
          <p:nvPr/>
        </p:nvSpPr>
        <p:spPr>
          <a:xfrm>
            <a:off x="4120796" y="2913650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AA8127E-C1B2-1B68-E77E-90F669D024CE}"/>
              </a:ext>
            </a:extLst>
          </p:cNvPr>
          <p:cNvSpPr/>
          <p:nvPr/>
        </p:nvSpPr>
        <p:spPr>
          <a:xfrm>
            <a:off x="5839338" y="2999072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BEEED76-6C59-F31C-4DA0-50FFDB0B1AF8}"/>
              </a:ext>
            </a:extLst>
          </p:cNvPr>
          <p:cNvCxnSpPr>
            <a:stCxn id="61" idx="3"/>
            <a:endCxn id="68" idx="1"/>
          </p:cNvCxnSpPr>
          <p:nvPr/>
        </p:nvCxnSpPr>
        <p:spPr>
          <a:xfrm>
            <a:off x="5361750" y="3204058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3BF5BCB-186B-00FE-4C26-22BF7BBD7687}"/>
              </a:ext>
            </a:extLst>
          </p:cNvPr>
          <p:cNvSpPr/>
          <p:nvPr/>
        </p:nvSpPr>
        <p:spPr>
          <a:xfrm>
            <a:off x="3200537" y="380490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1F5E6E-6307-78A4-D0B2-339C4077D5FE}"/>
              </a:ext>
            </a:extLst>
          </p:cNvPr>
          <p:cNvSpPr/>
          <p:nvPr/>
        </p:nvSpPr>
        <p:spPr>
          <a:xfrm>
            <a:off x="4470605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1D2C1AD-C161-DFD0-3836-DDC3A490EF4E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4091682" y="4002814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222C7E2-8DF1-A29E-94DF-4EB475C1C17A}"/>
              </a:ext>
            </a:extLst>
          </p:cNvPr>
          <p:cNvSpPr txBox="1"/>
          <p:nvPr/>
        </p:nvSpPr>
        <p:spPr>
          <a:xfrm>
            <a:off x="4120796" y="371240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B1139E-773B-45FD-27DA-BD54B633AC17}"/>
              </a:ext>
            </a:extLst>
          </p:cNvPr>
          <p:cNvSpPr/>
          <p:nvPr/>
        </p:nvSpPr>
        <p:spPr>
          <a:xfrm>
            <a:off x="5839338" y="3797828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1A5960B-D70F-A284-10DC-7C26853083A9}"/>
              </a:ext>
            </a:extLst>
          </p:cNvPr>
          <p:cNvCxnSpPr>
            <a:stCxn id="78" idx="3"/>
            <a:endCxn id="81" idx="1"/>
          </p:cNvCxnSpPr>
          <p:nvPr/>
        </p:nvCxnSpPr>
        <p:spPr>
          <a:xfrm>
            <a:off x="5361750" y="4002814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278FFE6F-6F01-F401-22A4-9CD565874AD9}"/>
              </a:ext>
            </a:extLst>
          </p:cNvPr>
          <p:cNvSpPr/>
          <p:nvPr/>
        </p:nvSpPr>
        <p:spPr>
          <a:xfrm>
            <a:off x="3203077" y="465949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边界扫描</a:t>
            </a:r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DFF375-1AE1-BF4C-4424-6D4908BCAFD0}"/>
              </a:ext>
            </a:extLst>
          </p:cNvPr>
          <p:cNvSpPr/>
          <p:nvPr/>
        </p:nvSpPr>
        <p:spPr>
          <a:xfrm>
            <a:off x="4473145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表笔点测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3C914EF-6AD7-189E-8F62-8BD452A4D6DF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 flipV="1">
            <a:off x="4094222" y="4857403"/>
            <a:ext cx="378923" cy="7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B80F9FB-5BF8-ABEA-8533-7765731354CC}"/>
              </a:ext>
            </a:extLst>
          </p:cNvPr>
          <p:cNvSpPr txBox="1"/>
          <p:nvPr/>
        </p:nvSpPr>
        <p:spPr>
          <a:xfrm>
            <a:off x="4123336" y="4566995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CB1B1BA-4F4A-7B27-6A25-6E3D6F8E9513}"/>
              </a:ext>
            </a:extLst>
          </p:cNvPr>
          <p:cNvSpPr/>
          <p:nvPr/>
        </p:nvSpPr>
        <p:spPr>
          <a:xfrm>
            <a:off x="5841878" y="4652417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报告故障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B461E95-9B96-E2C9-42F1-8EFF05388009}"/>
              </a:ext>
            </a:extLst>
          </p:cNvPr>
          <p:cNvCxnSpPr>
            <a:stCxn id="84" idx="3"/>
            <a:endCxn id="87" idx="1"/>
          </p:cNvCxnSpPr>
          <p:nvPr/>
        </p:nvCxnSpPr>
        <p:spPr>
          <a:xfrm>
            <a:off x="5364290" y="4857403"/>
            <a:ext cx="477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AD87F45-A706-B34A-D41E-F5FE039B585F}"/>
              </a:ext>
            </a:extLst>
          </p:cNvPr>
          <p:cNvCxnSpPr>
            <a:stCxn id="50" idx="2"/>
            <a:endCxn id="77" idx="0"/>
          </p:cNvCxnSpPr>
          <p:nvPr/>
        </p:nvCxnSpPr>
        <p:spPr>
          <a:xfrm>
            <a:off x="3646110" y="3416124"/>
            <a:ext cx="0" cy="38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92F7138-8348-86D2-2C02-ADD9BB25E120}"/>
              </a:ext>
            </a:extLst>
          </p:cNvPr>
          <p:cNvCxnSpPr>
            <a:stCxn id="77" idx="2"/>
            <a:endCxn id="83" idx="0"/>
          </p:cNvCxnSpPr>
          <p:nvPr/>
        </p:nvCxnSpPr>
        <p:spPr>
          <a:xfrm>
            <a:off x="3646110" y="4214880"/>
            <a:ext cx="2540" cy="4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B44A498F-3694-5915-0B7F-6B2CFC992832}"/>
              </a:ext>
            </a:extLst>
          </p:cNvPr>
          <p:cNvSpPr txBox="1"/>
          <p:nvPr/>
        </p:nvSpPr>
        <p:spPr>
          <a:xfrm>
            <a:off x="3675225" y="3446131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2590748-93DD-0005-D630-56C7F55E2636}"/>
              </a:ext>
            </a:extLst>
          </p:cNvPr>
          <p:cNvSpPr txBox="1"/>
          <p:nvPr/>
        </p:nvSpPr>
        <p:spPr>
          <a:xfrm>
            <a:off x="3675225" y="4268576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BF39E65-6D7F-F939-608E-54E4DECF3971}"/>
              </a:ext>
            </a:extLst>
          </p:cNvPr>
          <p:cNvSpPr/>
          <p:nvPr/>
        </p:nvSpPr>
        <p:spPr>
          <a:xfrm>
            <a:off x="3200536" y="5401221"/>
            <a:ext cx="891145" cy="409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下电并且释放句柄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890B0303-0494-6DBA-1D2C-0C6DBBFF1C0B}"/>
              </a:ext>
            </a:extLst>
          </p:cNvPr>
          <p:cNvCxnSpPr>
            <a:stCxn id="83" idx="2"/>
            <a:endCxn id="95" idx="0"/>
          </p:cNvCxnSpPr>
          <p:nvPr/>
        </p:nvCxnSpPr>
        <p:spPr>
          <a:xfrm flipH="1">
            <a:off x="3646109" y="5069469"/>
            <a:ext cx="2541" cy="33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9423453-BA78-81B6-8507-3C9319BF21B5}"/>
              </a:ext>
            </a:extLst>
          </p:cNvPr>
          <p:cNvSpPr txBox="1"/>
          <p:nvPr/>
        </p:nvSpPr>
        <p:spPr>
          <a:xfrm>
            <a:off x="3669397" y="5093444"/>
            <a:ext cx="34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</a:t>
            </a:r>
            <a:endParaRPr lang="zh-CN" altLang="en-US" sz="1400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53B231F-4925-59B6-CA1F-90FBAD580B14}"/>
              </a:ext>
            </a:extLst>
          </p:cNvPr>
          <p:cNvGrpSpPr/>
          <p:nvPr/>
        </p:nvGrpSpPr>
        <p:grpSpPr>
          <a:xfrm>
            <a:off x="7891026" y="3882126"/>
            <a:ext cx="982143" cy="1269996"/>
            <a:chOff x="7379603" y="2078756"/>
            <a:chExt cx="982143" cy="1269996"/>
          </a:xfrm>
        </p:grpSpPr>
        <p:pic>
          <p:nvPicPr>
            <p:cNvPr id="100" name="图形 99" descr="处理器">
              <a:extLst>
                <a:ext uri="{FF2B5EF4-FFF2-40B4-BE49-F238E27FC236}">
                  <a16:creationId xmlns:a16="http://schemas.microsoft.com/office/drawing/2014/main" id="{5F833075-EE1F-B94D-3649-1D0A5A6A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30E9AA8-7FFE-6CF5-C065-1E63D98A8BED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7F7AB75-0880-08C9-39B1-DC987446EC75}"/>
              </a:ext>
            </a:extLst>
          </p:cNvPr>
          <p:cNvGrpSpPr/>
          <p:nvPr/>
        </p:nvGrpSpPr>
        <p:grpSpPr>
          <a:xfrm>
            <a:off x="9666242" y="3882126"/>
            <a:ext cx="982143" cy="1269996"/>
            <a:chOff x="8667308" y="2078756"/>
            <a:chExt cx="982143" cy="1269996"/>
          </a:xfrm>
        </p:grpSpPr>
        <p:pic>
          <p:nvPicPr>
            <p:cNvPr id="103" name="图形 102" descr="处理器">
              <a:extLst>
                <a:ext uri="{FF2B5EF4-FFF2-40B4-BE49-F238E27FC236}">
                  <a16:creationId xmlns:a16="http://schemas.microsoft.com/office/drawing/2014/main" id="{8FF69752-0981-649F-6A7B-4A891C27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95DD976-F704-1447-4D21-276D01FF21B4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D3</a:t>
              </a:r>
              <a:endParaRPr lang="zh-CN" altLang="en-US" dirty="0"/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1AC66539-5BB6-0E88-302D-0442AE9DF4A6}"/>
              </a:ext>
            </a:extLst>
          </p:cNvPr>
          <p:cNvCxnSpPr>
            <a:endCxn id="100" idx="1"/>
          </p:cNvCxnSpPr>
          <p:nvPr/>
        </p:nvCxnSpPr>
        <p:spPr>
          <a:xfrm>
            <a:off x="7255123" y="4373197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0AC2458-68D0-D71E-CD7E-627CC1061458}"/>
              </a:ext>
            </a:extLst>
          </p:cNvPr>
          <p:cNvCxnSpPr>
            <a:stCxn id="100" idx="3"/>
            <a:endCxn id="103" idx="1"/>
          </p:cNvCxnSpPr>
          <p:nvPr/>
        </p:nvCxnSpPr>
        <p:spPr>
          <a:xfrm>
            <a:off x="8873169" y="4373198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87DD714-8B6C-18CA-6D17-31F694E30AF5}"/>
              </a:ext>
            </a:extLst>
          </p:cNvPr>
          <p:cNvCxnSpPr>
            <a:stCxn id="103" idx="3"/>
          </p:cNvCxnSpPr>
          <p:nvPr/>
        </p:nvCxnSpPr>
        <p:spPr>
          <a:xfrm flipV="1">
            <a:off x="10648385" y="4373197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CC1DA5F-ABDD-60B0-3C8C-96B74828D1AF}"/>
              </a:ext>
            </a:extLst>
          </p:cNvPr>
          <p:cNvGrpSpPr/>
          <p:nvPr/>
        </p:nvGrpSpPr>
        <p:grpSpPr>
          <a:xfrm>
            <a:off x="7891026" y="5093444"/>
            <a:ext cx="982143" cy="1269996"/>
            <a:chOff x="7379603" y="2078756"/>
            <a:chExt cx="982143" cy="1269996"/>
          </a:xfrm>
        </p:grpSpPr>
        <p:pic>
          <p:nvPicPr>
            <p:cNvPr id="109" name="图形 108" descr="处理器">
              <a:extLst>
                <a:ext uri="{FF2B5EF4-FFF2-40B4-BE49-F238E27FC236}">
                  <a16:creationId xmlns:a16="http://schemas.microsoft.com/office/drawing/2014/main" id="{2D686FD1-50C4-8E7D-7A36-7CBD01F1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9603" y="2078756"/>
              <a:ext cx="982143" cy="982143"/>
            </a:xfrm>
            <a:prstGeom prst="rect">
              <a:avLst/>
            </a:prstGeom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BC30C48-8102-278F-DD46-23712FD941A0}"/>
                </a:ext>
              </a:extLst>
            </p:cNvPr>
            <p:cNvSpPr txBox="1"/>
            <p:nvPr/>
          </p:nvSpPr>
          <p:spPr>
            <a:xfrm>
              <a:off x="7607784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D1</a:t>
              </a:r>
              <a:endParaRPr lang="zh-CN" altLang="en-US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31808A-FBB3-DC3B-42E8-73263107C06F}"/>
              </a:ext>
            </a:extLst>
          </p:cNvPr>
          <p:cNvGrpSpPr/>
          <p:nvPr/>
        </p:nvGrpSpPr>
        <p:grpSpPr>
          <a:xfrm>
            <a:off x="9666242" y="5093444"/>
            <a:ext cx="982143" cy="1269996"/>
            <a:chOff x="8667308" y="2078756"/>
            <a:chExt cx="982143" cy="1269996"/>
          </a:xfrm>
        </p:grpSpPr>
        <p:pic>
          <p:nvPicPr>
            <p:cNvPr id="112" name="图形 111" descr="处理器">
              <a:extLst>
                <a:ext uri="{FF2B5EF4-FFF2-40B4-BE49-F238E27FC236}">
                  <a16:creationId xmlns:a16="http://schemas.microsoft.com/office/drawing/2014/main" id="{A3F076D3-C4CE-77B3-EE50-859D320F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308" y="2078756"/>
              <a:ext cx="982143" cy="982143"/>
            </a:xfrm>
            <a:prstGeom prst="rect">
              <a:avLst/>
            </a:prstGeom>
          </p:spPr>
        </p:pic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143A785-3D9E-6BF6-82EF-FE97CF1496C8}"/>
                </a:ext>
              </a:extLst>
            </p:cNvPr>
            <p:cNvSpPr txBox="1"/>
            <p:nvPr/>
          </p:nvSpPr>
          <p:spPr>
            <a:xfrm>
              <a:off x="8895489" y="2979420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7D6D82A-9451-9280-371A-40807B81E142}"/>
              </a:ext>
            </a:extLst>
          </p:cNvPr>
          <p:cNvCxnSpPr>
            <a:endCxn id="109" idx="1"/>
          </p:cNvCxnSpPr>
          <p:nvPr/>
        </p:nvCxnSpPr>
        <p:spPr>
          <a:xfrm>
            <a:off x="7255123" y="5584515"/>
            <a:ext cx="635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EE4E0A5-443C-2E9D-7D97-3CB3ABAB373D}"/>
              </a:ext>
            </a:extLst>
          </p:cNvPr>
          <p:cNvCxnSpPr>
            <a:stCxn id="109" idx="3"/>
            <a:endCxn id="112" idx="1"/>
          </p:cNvCxnSpPr>
          <p:nvPr/>
        </p:nvCxnSpPr>
        <p:spPr>
          <a:xfrm>
            <a:off x="8873169" y="5584516"/>
            <a:ext cx="793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8C42AB2-02E6-F296-5389-1180004B5DD9}"/>
              </a:ext>
            </a:extLst>
          </p:cNvPr>
          <p:cNvCxnSpPr>
            <a:stCxn id="112" idx="3"/>
          </p:cNvCxnSpPr>
          <p:nvPr/>
        </p:nvCxnSpPr>
        <p:spPr>
          <a:xfrm flipV="1">
            <a:off x="10648385" y="5584515"/>
            <a:ext cx="569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9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十四所项目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3850955" cy="400110"/>
          </a:xfrm>
        </p:spPr>
        <p:txBody>
          <a:bodyPr/>
          <a:lstStyle/>
          <a:p>
            <a:pPr algn="l"/>
            <a:r>
              <a:rPr lang="zh-CN" altLang="en-US" dirty="0"/>
              <a:t>工程经验总结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468FDC-8193-EE86-99FE-D5F8658DE2C7}"/>
              </a:ext>
            </a:extLst>
          </p:cNvPr>
          <p:cNvSpPr txBox="1"/>
          <p:nvPr/>
        </p:nvSpPr>
        <p:spPr>
          <a:xfrm>
            <a:off x="874957" y="1413855"/>
            <a:ext cx="6558762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硬件方面：信号模块相关的信号引脚需要接地良好无干扰，否则波形会紊乱。电源模块更常用电缆线而不是插拔</a:t>
            </a:r>
            <a:r>
              <a:rPr lang="en-US" altLang="zh-CN" dirty="0"/>
              <a:t>PCB</a:t>
            </a:r>
            <a:r>
              <a:rPr lang="zh-CN" altLang="en-US" dirty="0"/>
              <a:t>或接口连接，是因为大功率电流在电缆上的损耗较少。尽管如此，对于大电流模块，加上负载之后电压降仍然是巨大的。能简单计算相关电压经过整流桥之后的有效值，加深了一些电路知识的印象，熟悉了多种芯片的功能和原理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软件方面：编程规范，增加可读性，便于维护。更加熟练的使用数据库而不是形参来传递和存储数据。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交接工作：在书写流程前多确认需求，自己的想法写的东西可能并不是他们需要的。代码版本控制要注意。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7C757-9B04-9DBD-C5C4-A35058AF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84" y="1008815"/>
            <a:ext cx="3811732" cy="50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53A6-06A3-E70D-F2F8-27259163D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大致框架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C2-AE85-5E83-16D1-4214950615B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F7D729-8EC7-BF93-05E5-CA29D82EB3D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E7C7D7-BC20-FD55-CC2A-C830D9C2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3" y="867491"/>
            <a:ext cx="9604018" cy="5733336"/>
          </a:xfrm>
          <a:prstGeom prst="rect">
            <a:avLst/>
          </a:prstGeom>
        </p:spPr>
      </p:pic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76E5B719-A351-05E8-D768-75D4C3BCF680}"/>
              </a:ext>
            </a:extLst>
          </p:cNvPr>
          <p:cNvSpPr/>
          <p:nvPr/>
        </p:nvSpPr>
        <p:spPr>
          <a:xfrm>
            <a:off x="3918408" y="380860"/>
            <a:ext cx="2177592" cy="855314"/>
          </a:xfrm>
          <a:prstGeom prst="wedgeRectCallout">
            <a:avLst>
              <a:gd name="adj1" fmla="val 35011"/>
              <a:gd name="adj2" fmla="val 73283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打算采用多种目标检测算法自己尝试效果。可以调研一下最新的目标检测算法并进行实验尝试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3478875-BBB7-4368-8839-1AE905EF6A9B}"/>
              </a:ext>
            </a:extLst>
          </p:cNvPr>
          <p:cNvCxnSpPr/>
          <p:nvPr/>
        </p:nvCxnSpPr>
        <p:spPr>
          <a:xfrm flipH="1">
            <a:off x="6391373" y="5316718"/>
            <a:ext cx="1564850" cy="11604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E23701-1BCC-6DD6-AF30-19A03CAE579C}"/>
              </a:ext>
            </a:extLst>
          </p:cNvPr>
          <p:cNvCxnSpPr>
            <a:cxnSpLocks/>
          </p:cNvCxnSpPr>
          <p:nvPr/>
        </p:nvCxnSpPr>
        <p:spPr>
          <a:xfrm>
            <a:off x="6802225" y="5264901"/>
            <a:ext cx="743145" cy="13128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F3F65A-208D-B19B-7B06-7FA53E16BB72}"/>
              </a:ext>
            </a:extLst>
          </p:cNvPr>
          <p:cNvSpPr/>
          <p:nvPr/>
        </p:nvSpPr>
        <p:spPr>
          <a:xfrm>
            <a:off x="8218602" y="4103180"/>
            <a:ext cx="1340177" cy="247932"/>
          </a:xfrm>
          <a:prstGeom prst="wedgeRectCallout">
            <a:avLst>
              <a:gd name="adj1" fmla="val -62012"/>
              <a:gd name="adj2" fmla="val 196551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对交点进行分类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09909B1C-5886-6874-5476-7749B0602F83}"/>
              </a:ext>
            </a:extLst>
          </p:cNvPr>
          <p:cNvSpPr/>
          <p:nvPr/>
        </p:nvSpPr>
        <p:spPr>
          <a:xfrm>
            <a:off x="8493551" y="4745774"/>
            <a:ext cx="1470581" cy="570944"/>
          </a:xfrm>
          <a:prstGeom prst="wedgeRectCallout">
            <a:avLst>
              <a:gd name="adj1" fmla="val -38294"/>
              <a:gd name="adj2" fmla="val 8923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根据交点类型完成连接关系的判断</a:t>
            </a:r>
          </a:p>
        </p:txBody>
      </p:sp>
    </p:spTree>
    <p:extLst>
      <p:ext uri="{BB962C8B-B14F-4D97-AF65-F5344CB8AC3E}">
        <p14:creationId xmlns:p14="http://schemas.microsoft.com/office/powerpoint/2010/main" val="2859397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1369</Words>
  <Application>Microsoft Office PowerPoint</Application>
  <PresentationFormat>宽屏</PresentationFormat>
  <Paragraphs>206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Helvetica Neue</vt:lpstr>
      <vt:lpstr>等线</vt:lpstr>
      <vt:lpstr>楷体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邱 瑞宸</cp:lastModifiedBy>
  <cp:revision>40</cp:revision>
  <dcterms:created xsi:type="dcterms:W3CDTF">2019-03-11T14:11:26Z</dcterms:created>
  <dcterms:modified xsi:type="dcterms:W3CDTF">2023-01-01T15:37:36Z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